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5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2F6EA-0E79-4FF6-A0DB-23E590F132DD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80043-1F18-425F-B695-295C842029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3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87FC6-556A-363C-96F2-AAAEA875D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E2FC36-3464-4971-5E06-5ED1A8D22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8F0A7-FB3F-A4FB-F6DF-7750EAB8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B40AF7-214C-3DBA-45FC-BA032630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D4EFE7-C9D1-6B4F-C357-82A03975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65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844E5-84C9-158F-FCCB-1907D55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EC646F-9A0B-8247-F580-0214314E9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973F9B-3257-D74A-E09A-17370089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FC643C-7F80-8D85-CFDB-134FCCFC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78A68-FB2F-2423-AB4C-6C3C1E9B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3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1B9349-2DA6-2E14-4886-DBBC4C78A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DDA00A-7CD2-5B99-D8A8-BBF71BD68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9EA83-ED32-847D-86E1-2C95E55D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DE66FA-64C7-BF83-76AA-D6D3B022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4586F-5841-22A5-99A4-697F0448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30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64AA0-B3F1-C17F-5CBD-55135E15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0386C-DC53-A3B1-7DFF-DC33D004D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C089E-24D6-D2FA-92B8-19256A2B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F3F7AB-9D5A-BE63-56FB-0B0E7B48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3C8DD-A06E-6DE5-6DF6-4084229FE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9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DC054-AC22-5751-DDD6-7892B616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1F3E59-815F-96FE-6DE2-A43E05F55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56B2E8-AF89-5418-92D0-3974EA23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5C2C8-8BA0-41CB-D17B-8AF10CDF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8AF893-7DF4-C7E6-AAE2-6CC729B9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23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AD4F2-6B3A-5297-E79F-BB758390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EA13D-3560-8346-1F66-810FD9524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2BA915-06BD-5B29-1281-F29D2D6FC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EDBF9A-0A3A-FFFF-81BB-525C4EE2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04BF5E-FC3E-9D25-91F6-3C06EB6B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940137-168A-7CB1-00E8-95D05B21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76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0D292-86C6-99FF-841F-72D53CCD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3A7E60-FCB2-9180-7359-DEB4E61F7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E42E6C-4055-CDF5-F842-154835457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E18612-1E79-EF93-0E6F-E53E5D530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A52144-9BC7-60E3-0EC5-45AC329F7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C6B5ED-B933-CEA3-0211-8A94CC95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042055-70FA-E4B2-F484-7F257A46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49BB16-FCF8-C848-2F38-CC210C78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438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FE4E1-7AF1-E6F5-7BE5-38574CB6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D12EA5-9044-06AF-8EB4-653DA6D5E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E112D9-6E8B-3D6C-5EBA-4A750827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18FF6A-BD0C-3DEF-26FF-63C5AD15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18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0D4BD8-09A7-EA14-A1FF-C30599C8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0EACB6-E445-2AFF-D72E-D9F2D5D7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314584-78EE-B367-1F02-EAC50EF5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93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840C2-5EE3-B656-46CF-FBAE1DF2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642C3-BCEA-8D4D-FAAA-6823EA2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074145-63B2-5380-680E-B598DCA62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4FB414-E877-EFBB-F6C0-A1F9A81A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B62E9E-100E-9BB1-5526-319DBB48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C85AE1-2359-0F35-DDCF-BD17A1E1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0A1DC-12D1-CBAE-43FC-2AEE8CFA5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9046B1-DC88-7872-9544-11436540C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08C354-826C-C1E4-EBE4-512944249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4BC6AD-CBD3-264A-0785-1A14586E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ECEDA0-1B19-05E5-F372-C12F68A7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8B642B-BAD6-FEA0-B48F-BD10284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5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99E93C-AF63-098E-CDBD-2B9395FD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C0AA88-7288-02C3-9BA6-FB2366E32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58676-DDF4-B9B2-9253-5C8DFF834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3EF18-345F-4EB4-87BE-AC675A823709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25E458-6690-4626-6086-82E658762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9A61F1-10E5-9150-11FB-4B3651A07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28903-DFF7-41FD-B7F3-3C9362E5F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72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A199055-FDEF-91CE-77CD-6F9A78D6D223}"/>
              </a:ext>
            </a:extLst>
          </p:cNvPr>
          <p:cNvSpPr txBox="1"/>
          <p:nvPr/>
        </p:nvSpPr>
        <p:spPr>
          <a:xfrm>
            <a:off x="2076892" y="517452"/>
            <a:ext cx="766961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is Real Bob? Adversarial Attacks on Speaker Recognition Systems </a:t>
            </a:r>
          </a:p>
          <a:p>
            <a:r>
              <a:rPr lang="en-US" altLang="zh-CN" b="1" dirty="0"/>
              <a:t> --- 2021 IEEE Symposium on Security and Privacy (CCF A)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IEEE </a:t>
            </a:r>
            <a:r>
              <a:rPr lang="zh-CN" altLang="en-US" dirty="0"/>
              <a:t>安全与隐私研讨会）</a:t>
            </a:r>
            <a:endParaRPr lang="en-US" altLang="zh-CN" b="1" dirty="0"/>
          </a:p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上海科技大学</a:t>
            </a:r>
            <a:b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773953-2B8A-8B88-26BA-BEE09663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09" y="3167520"/>
            <a:ext cx="4476426" cy="1664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D92021-4554-8110-FCEF-BECC0E2F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712" y="2651051"/>
            <a:ext cx="4402650" cy="39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53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CBBE8-14FC-42E8-C446-9B06C6CE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A76BA5A-1E5D-2532-EE5A-D5F86C05A94F}"/>
              </a:ext>
            </a:extLst>
          </p:cNvPr>
          <p:cNvSpPr txBox="1"/>
          <p:nvPr/>
        </p:nvSpPr>
        <p:spPr>
          <a:xfrm>
            <a:off x="0" y="14059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本文方法：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OSI Attack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5E276F-B42E-FDAF-1B5A-610CCBFEFA9E}"/>
              </a:ext>
            </a:extLst>
          </p:cNvPr>
          <p:cNvSpPr txBox="1"/>
          <p:nvPr/>
        </p:nvSpPr>
        <p:spPr>
          <a:xfrm>
            <a:off x="521637" y="572963"/>
            <a:ext cx="362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梯度估计与优化算法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8B7F83-D144-0566-B17D-649F47E2B2A8}"/>
              </a:ext>
            </a:extLst>
          </p:cNvPr>
          <p:cNvSpPr txBox="1"/>
          <p:nvPr/>
        </p:nvSpPr>
        <p:spPr>
          <a:xfrm>
            <a:off x="521637" y="942295"/>
            <a:ext cx="706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提出使用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NES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(natural evolution strategy)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进行梯度估计。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提出使用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BIM (Basic Iterative Method)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进行优化迭代。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C4F893-C8AD-5FD4-277B-99C09198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378" y="193643"/>
            <a:ext cx="2978834" cy="6789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275590D-FE6D-D390-9BEE-36CA09C01632}"/>
              </a:ext>
            </a:extLst>
          </p:cNvPr>
          <p:cNvSpPr txBox="1"/>
          <p:nvPr/>
        </p:nvSpPr>
        <p:spPr>
          <a:xfrm>
            <a:off x="7536129" y="388297"/>
            <a:ext cx="178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BP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梯度下降：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81A74A-1B8B-724E-297B-016F39BBA022}"/>
              </a:ext>
            </a:extLst>
          </p:cNvPr>
          <p:cNvSpPr txBox="1"/>
          <p:nvPr/>
        </p:nvSpPr>
        <p:spPr>
          <a:xfrm>
            <a:off x="521637" y="1773292"/>
            <a:ext cx="441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针对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OSI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的损失函数的优化：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2F5844-992B-F798-AE54-D008BED9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5" y="2327290"/>
            <a:ext cx="5895482" cy="39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1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78F1D-A6A1-4C4B-B2A3-46DF79BBB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C17014-02DA-B7CB-C6CA-129258D56A29}"/>
              </a:ext>
            </a:extLst>
          </p:cNvPr>
          <p:cNvSpPr txBox="1"/>
          <p:nvPr/>
        </p:nvSpPr>
        <p:spPr>
          <a:xfrm>
            <a:off x="0" y="14059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本文方法：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FAKEBOB OSI Attack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AF9B2B-4E44-9A53-49A0-600F850956FF}"/>
              </a:ext>
            </a:extLst>
          </p:cNvPr>
          <p:cNvSpPr txBox="1"/>
          <p:nvPr/>
        </p:nvSpPr>
        <p:spPr>
          <a:xfrm>
            <a:off x="521637" y="572963"/>
            <a:ext cx="362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BIM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背景迭代方法  优化算法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04D9E1-480B-27CB-54DF-D0854C1D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57" y="1681050"/>
            <a:ext cx="7017111" cy="46039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9C46BA-C201-F314-B5C6-3BEC8B27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30" y="1005336"/>
            <a:ext cx="5118363" cy="4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4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2C74-308E-19C3-1E5B-28666B2E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8D74B2-0D71-97BC-F6FC-B1F406C0F5CA}"/>
              </a:ext>
            </a:extLst>
          </p:cNvPr>
          <p:cNvSpPr txBox="1"/>
          <p:nvPr/>
        </p:nvSpPr>
        <p:spPr>
          <a:xfrm>
            <a:off x="0" y="14059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本文方法：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FAKEBOB OSI Attack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11E391-AE6D-6F39-3F55-F9C6D2797469}"/>
              </a:ext>
            </a:extLst>
          </p:cNvPr>
          <p:cNvSpPr txBox="1"/>
          <p:nvPr/>
        </p:nvSpPr>
        <p:spPr>
          <a:xfrm>
            <a:off x="521637" y="572963"/>
            <a:ext cx="362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NES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自然进化策略 梯度估计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525EF-1F81-59E3-0BC1-8CB6B980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33" y="1005336"/>
            <a:ext cx="6928206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1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1E85-026F-7CE0-7104-6152C1A2C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DF4475-988D-EDD0-43A3-DF4700773AF3}"/>
              </a:ext>
            </a:extLst>
          </p:cNvPr>
          <p:cNvSpPr txBox="1"/>
          <p:nvPr/>
        </p:nvSpPr>
        <p:spPr>
          <a:xfrm>
            <a:off x="0" y="14059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本文方法：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FAKEBOB OSI Attack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5C673F-4E33-6D71-373A-1D6938AC865E}"/>
              </a:ext>
            </a:extLst>
          </p:cNvPr>
          <p:cNvSpPr txBox="1"/>
          <p:nvPr/>
        </p:nvSpPr>
        <p:spPr>
          <a:xfrm>
            <a:off x="503226" y="572963"/>
            <a:ext cx="362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阈值估计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C0E948-7251-CA4E-631B-5C49AB8B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5" y="1005336"/>
            <a:ext cx="7023461" cy="27941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BF4205-2079-5119-B43A-9345A9B0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4" y="3862521"/>
            <a:ext cx="6251817" cy="2709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47E3E6-4C12-0C87-4211-3FCCFC097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948" y="2098825"/>
            <a:ext cx="4013478" cy="24398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87AF96-FD87-B9A6-263B-722C3FE2A05F}"/>
              </a:ext>
            </a:extLst>
          </p:cNvPr>
          <p:cNvSpPr/>
          <p:nvPr/>
        </p:nvSpPr>
        <p:spPr>
          <a:xfrm>
            <a:off x="7429126" y="2848258"/>
            <a:ext cx="1690326" cy="471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37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5C1E3-48CC-0AFF-BCE2-6C5FC1E2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7EE4A3-E260-22DE-5AB9-3AB950D5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1" y="1159321"/>
            <a:ext cx="6890104" cy="50548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B436A4-E30F-4DA2-826C-CB2A69BD0FFC}"/>
              </a:ext>
            </a:extLst>
          </p:cNvPr>
          <p:cNvSpPr txBox="1"/>
          <p:nvPr/>
        </p:nvSpPr>
        <p:spPr>
          <a:xfrm>
            <a:off x="0" y="14059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本文方法：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FAKEBOB OSI Attack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70B5BD-C6A6-7C6E-E6E0-89A81B95407A}"/>
              </a:ext>
            </a:extLst>
          </p:cNvPr>
          <p:cNvSpPr txBox="1"/>
          <p:nvPr/>
        </p:nvSpPr>
        <p:spPr>
          <a:xfrm>
            <a:off x="503226" y="572963"/>
            <a:ext cx="362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阈值估计</a:t>
            </a:r>
          </a:p>
        </p:txBody>
      </p:sp>
    </p:spTree>
    <p:extLst>
      <p:ext uri="{BB962C8B-B14F-4D97-AF65-F5344CB8AC3E}">
        <p14:creationId xmlns:p14="http://schemas.microsoft.com/office/powerpoint/2010/main" val="252324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CC40-7DDC-1FAE-EB4C-8C6C2F7A7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47418CB-28FD-BF97-FF22-31BAFF00E5C0}"/>
              </a:ext>
            </a:extLst>
          </p:cNvPr>
          <p:cNvSpPr txBox="1"/>
          <p:nvPr/>
        </p:nvSpPr>
        <p:spPr>
          <a:xfrm>
            <a:off x="0" y="14059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CSI Attack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B20B65-BBB8-0C0A-409F-D53980F3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67" y="657208"/>
            <a:ext cx="4108661" cy="5016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C8A780-6CD4-CF4C-5979-263C83F1596B}"/>
              </a:ext>
            </a:extLst>
          </p:cNvPr>
          <p:cNvSpPr txBox="1"/>
          <p:nvPr/>
        </p:nvSpPr>
        <p:spPr>
          <a:xfrm>
            <a:off x="454131" y="723380"/>
            <a:ext cx="15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有目标攻击：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5EAFC-DD35-8C62-009F-8CD402D4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90" y="1268969"/>
            <a:ext cx="4165814" cy="3556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F190CA-F842-2B2F-4CD6-21C5B79C79DF}"/>
              </a:ext>
            </a:extLst>
          </p:cNvPr>
          <p:cNvSpPr txBox="1"/>
          <p:nvPr/>
        </p:nvSpPr>
        <p:spPr>
          <a:xfrm>
            <a:off x="368214" y="1255255"/>
            <a:ext cx="15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无目标攻击：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1AA612-AF2A-F52C-B317-B8682F9F08DB}"/>
              </a:ext>
            </a:extLst>
          </p:cNvPr>
          <p:cNvSpPr txBox="1"/>
          <p:nvPr/>
        </p:nvSpPr>
        <p:spPr>
          <a:xfrm>
            <a:off x="368214" y="1799213"/>
            <a:ext cx="375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去除阈值估计即可。梯度估计和迭代算法和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OSI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情况相同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D7BD5F-9297-2571-5B33-801CB90543D1}"/>
              </a:ext>
            </a:extLst>
          </p:cNvPr>
          <p:cNvSpPr txBox="1"/>
          <p:nvPr/>
        </p:nvSpPr>
        <p:spPr>
          <a:xfrm>
            <a:off x="140126" y="262017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本文方法：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FAKEBOB SV Attack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BEF4BD-71A5-9B70-DCAF-C40D22B5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8" y="3107303"/>
            <a:ext cx="5169166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6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6091-B76E-D27F-2321-1F62B3775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1A96BDF-4A8A-23E2-B21E-924FF0DA3FFA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6D4492-B7EF-765A-AC8E-893E45AC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3" y="721491"/>
            <a:ext cx="7067913" cy="49977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D80216-6956-2F9C-936E-E113C097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174" y="721491"/>
            <a:ext cx="4043097" cy="2245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9484F5-1157-AB06-B3CD-D99083797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376" y="3175394"/>
            <a:ext cx="3673815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CC798-FF03-C1C9-245B-40A846F8C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A0D08D-81C5-5E41-6F34-0B7FDB18C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61" y="842601"/>
            <a:ext cx="6947257" cy="45468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3E321C-5585-D257-55EF-847BB6D11E5C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SV Attack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7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A6F47-5F31-1594-AA39-2AB6958A4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D2B5B8A-607F-6EF4-9C1D-2AB25F535766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15756F-7464-92F8-C6D1-D755F1CF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2" y="2176191"/>
            <a:ext cx="3793452" cy="29647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F45D10-3D3D-7BAC-883B-5132349F5521}"/>
              </a:ext>
            </a:extLst>
          </p:cNvPr>
          <p:cNvSpPr txBox="1"/>
          <p:nvPr/>
        </p:nvSpPr>
        <p:spPr>
          <a:xfrm>
            <a:off x="4719285" y="2336900"/>
            <a:ext cx="4614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Open-set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Identification Error Rate (OSIER)</a:t>
            </a: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False Rejection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Rate (FRR) </a:t>
            </a: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False Acceptance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Rate (FAR)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388B48-8959-3804-A010-D80FD8AE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2" y="621868"/>
            <a:ext cx="6610690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57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82B4B-506A-0DBF-BBD6-92E1B9BA4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85BE1A-0305-4FC7-A14E-BBDF1BAB56E3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E9A60B-1F9A-C7E6-877A-B42E28F87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89" y="676732"/>
            <a:ext cx="6502734" cy="1270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01C1F0-FFA8-7110-653A-35135E43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4" y="2089059"/>
            <a:ext cx="5475531" cy="31993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2BE7B4-6886-54B7-0CB0-BFC5CA73FBD4}"/>
              </a:ext>
            </a:extLst>
          </p:cNvPr>
          <p:cNvSpPr txBox="1"/>
          <p:nvPr/>
        </p:nvSpPr>
        <p:spPr>
          <a:xfrm>
            <a:off x="380489" y="2730926"/>
            <a:ext cx="178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真实阈值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32D5CA-233E-CA0D-9A16-A95AD4ACF913}"/>
              </a:ext>
            </a:extLst>
          </p:cNvPr>
          <p:cNvSpPr txBox="1"/>
          <p:nvPr/>
        </p:nvSpPr>
        <p:spPr>
          <a:xfrm>
            <a:off x="1318414" y="2730926"/>
            <a:ext cx="178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估计阈值</a:t>
            </a:r>
          </a:p>
        </p:txBody>
      </p:sp>
    </p:spTree>
    <p:extLst>
      <p:ext uri="{BB962C8B-B14F-4D97-AF65-F5344CB8AC3E}">
        <p14:creationId xmlns:p14="http://schemas.microsoft.com/office/powerpoint/2010/main" val="86976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3BD3-817C-BDC9-4FD5-4A43F806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7EF55B-5E03-9C0C-8D98-765EA74EFA9C}"/>
              </a:ext>
            </a:extLst>
          </p:cNvPr>
          <p:cNvSpPr txBox="1"/>
          <p:nvPr/>
        </p:nvSpPr>
        <p:spPr>
          <a:xfrm>
            <a:off x="503275" y="219740"/>
            <a:ext cx="5266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Speaker Recognition Systems </a:t>
            </a:r>
          </a:p>
          <a:p>
            <a:pPr algn="l"/>
            <a:endParaRPr lang="zh-CN" altLang="en-US" sz="32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538F86-CE65-8E4A-B459-232FD7D0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17" y="1149438"/>
            <a:ext cx="7118771" cy="2838352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1FACFA7-79A2-171C-4E5D-0D213F6BBF95}"/>
              </a:ext>
            </a:extLst>
          </p:cNvPr>
          <p:cNvCxnSpPr/>
          <p:nvPr/>
        </p:nvCxnSpPr>
        <p:spPr>
          <a:xfrm flipV="1">
            <a:off x="5332977" y="953290"/>
            <a:ext cx="1172150" cy="3436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9F3F126-7E7A-370C-B779-D73A1EB0342C}"/>
              </a:ext>
            </a:extLst>
          </p:cNvPr>
          <p:cNvSpPr txBox="1"/>
          <p:nvPr/>
        </p:nvSpPr>
        <p:spPr>
          <a:xfrm>
            <a:off x="6505127" y="747973"/>
            <a:ext cx="18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提取通用特征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4FB7A-84CB-656C-DFDC-D45FF7BC0C32}"/>
              </a:ext>
            </a:extLst>
          </p:cNvPr>
          <p:cNvSpPr txBox="1"/>
          <p:nvPr/>
        </p:nvSpPr>
        <p:spPr>
          <a:xfrm>
            <a:off x="6620705" y="1645538"/>
            <a:ext cx="429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通过神经网络模型输出“说话人向量”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F74D22C-B5B6-3A24-C9D2-8A9651099776}"/>
              </a:ext>
            </a:extLst>
          </p:cNvPr>
          <p:cNvCxnSpPr/>
          <p:nvPr/>
        </p:nvCxnSpPr>
        <p:spPr>
          <a:xfrm flipV="1">
            <a:off x="5509925" y="1858674"/>
            <a:ext cx="1172150" cy="3436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1DEF6EA-B48A-A3E6-0A66-A8211A5873AA}"/>
              </a:ext>
            </a:extLst>
          </p:cNvPr>
          <p:cNvCxnSpPr>
            <a:cxnSpLocks/>
          </p:cNvCxnSpPr>
          <p:nvPr/>
        </p:nvCxnSpPr>
        <p:spPr>
          <a:xfrm>
            <a:off x="6863626" y="3287379"/>
            <a:ext cx="1644692" cy="1416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83290FD-F6F7-C9D5-441C-AA0B6EFBF518}"/>
              </a:ext>
            </a:extLst>
          </p:cNvPr>
          <p:cNvSpPr txBox="1"/>
          <p:nvPr/>
        </p:nvSpPr>
        <p:spPr>
          <a:xfrm>
            <a:off x="6147140" y="4160724"/>
            <a:ext cx="429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向量之间计算距离分数的函数或者带参网络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7C2789-AB2B-86DB-59D4-6F3CC3D6DA44}"/>
              </a:ext>
            </a:extLst>
          </p:cNvPr>
          <p:cNvSpPr txBox="1"/>
          <p:nvPr/>
        </p:nvSpPr>
        <p:spPr>
          <a:xfrm>
            <a:off x="8508318" y="3244334"/>
            <a:ext cx="124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分数决策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925F322-42C7-A2B7-A21D-71B8E47E1B58}"/>
              </a:ext>
            </a:extLst>
          </p:cNvPr>
          <p:cNvCxnSpPr>
            <a:cxnSpLocks/>
          </p:cNvCxnSpPr>
          <p:nvPr/>
        </p:nvCxnSpPr>
        <p:spPr>
          <a:xfrm>
            <a:off x="5035341" y="3485515"/>
            <a:ext cx="1248858" cy="10140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54EF0DF-695D-A95C-A332-0501BFF31494}"/>
              </a:ext>
            </a:extLst>
          </p:cNvPr>
          <p:cNvSpPr txBox="1"/>
          <p:nvPr/>
        </p:nvSpPr>
        <p:spPr>
          <a:xfrm>
            <a:off x="266747" y="4079098"/>
            <a:ext cx="994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周杰伦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邓紫棋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王力宏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汪峰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6F38C-9B44-275A-8ED5-86AA3EF25FA4}"/>
              </a:ext>
            </a:extLst>
          </p:cNvPr>
          <p:cNvSpPr txBox="1"/>
          <p:nvPr/>
        </p:nvSpPr>
        <p:spPr>
          <a:xfrm>
            <a:off x="1371344" y="4293890"/>
            <a:ext cx="200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每人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300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条声音，共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1200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条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61F7551-95FA-2E52-B5EF-452895320ABE}"/>
              </a:ext>
            </a:extLst>
          </p:cNvPr>
          <p:cNvCxnSpPr>
            <a:endCxn id="19" idx="3"/>
          </p:cNvCxnSpPr>
          <p:nvPr/>
        </p:nvCxnSpPr>
        <p:spPr>
          <a:xfrm>
            <a:off x="3126500" y="4617055"/>
            <a:ext cx="2454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27F8E19-8D62-462D-1AD5-591DB009985E}"/>
              </a:ext>
            </a:extLst>
          </p:cNvPr>
          <p:cNvSpPr txBox="1"/>
          <p:nvPr/>
        </p:nvSpPr>
        <p:spPr>
          <a:xfrm>
            <a:off x="3272003" y="4347595"/>
            <a:ext cx="200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Train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说话人识别模型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58E97DF-2C12-5F93-9B5B-2007933B39CC}"/>
              </a:ext>
            </a:extLst>
          </p:cNvPr>
          <p:cNvSpPr/>
          <p:nvPr/>
        </p:nvSpPr>
        <p:spPr>
          <a:xfrm>
            <a:off x="137824" y="4019923"/>
            <a:ext cx="4290726" cy="130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A054078-498C-9FE1-B9E2-3E30D0383FE1}"/>
              </a:ext>
            </a:extLst>
          </p:cNvPr>
          <p:cNvSpPr/>
          <p:nvPr/>
        </p:nvSpPr>
        <p:spPr>
          <a:xfrm>
            <a:off x="6044861" y="4766336"/>
            <a:ext cx="4290726" cy="130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2A32572-9EBE-381C-7C18-0382471D8CC7}"/>
              </a:ext>
            </a:extLst>
          </p:cNvPr>
          <p:cNvSpPr txBox="1"/>
          <p:nvPr/>
        </p:nvSpPr>
        <p:spPr>
          <a:xfrm>
            <a:off x="4934590" y="5202746"/>
            <a:ext cx="116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周杰伦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9AC8763-003C-424B-6101-CA9E2F98F3DE}"/>
              </a:ext>
            </a:extLst>
          </p:cNvPr>
          <p:cNvCxnSpPr>
            <a:cxnSpLocks/>
          </p:cNvCxnSpPr>
          <p:nvPr/>
        </p:nvCxnSpPr>
        <p:spPr>
          <a:xfrm>
            <a:off x="5850523" y="5366981"/>
            <a:ext cx="37844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C1E1D08-01A6-2A9A-4B6A-006E59D255CB}"/>
              </a:ext>
            </a:extLst>
          </p:cNvPr>
          <p:cNvSpPr txBox="1"/>
          <p:nvPr/>
        </p:nvSpPr>
        <p:spPr>
          <a:xfrm>
            <a:off x="6295961" y="5182315"/>
            <a:ext cx="7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9454DDD-0788-8604-D592-66A855C22EED}"/>
              </a:ext>
            </a:extLst>
          </p:cNvPr>
          <p:cNvSpPr txBox="1"/>
          <p:nvPr/>
        </p:nvSpPr>
        <p:spPr>
          <a:xfrm>
            <a:off x="3451499" y="4940221"/>
            <a:ext cx="135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训练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66C9391-7C02-3596-EF77-8FB1E799D376}"/>
              </a:ext>
            </a:extLst>
          </p:cNvPr>
          <p:cNvSpPr txBox="1"/>
          <p:nvPr/>
        </p:nvSpPr>
        <p:spPr>
          <a:xfrm>
            <a:off x="294107" y="5521485"/>
            <a:ext cx="994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周杰伦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邓紫棋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王力宏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汪峰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CEA055-D4AE-9B27-C785-C75DE79AD34A}"/>
              </a:ext>
            </a:extLst>
          </p:cNvPr>
          <p:cNvSpPr txBox="1"/>
          <p:nvPr/>
        </p:nvSpPr>
        <p:spPr>
          <a:xfrm>
            <a:off x="1398704" y="5736277"/>
            <a:ext cx="200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每人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条声音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C1826B7-F4CF-B99D-B910-73F0E84E7BDD}"/>
              </a:ext>
            </a:extLst>
          </p:cNvPr>
          <p:cNvSpPr/>
          <p:nvPr/>
        </p:nvSpPr>
        <p:spPr>
          <a:xfrm>
            <a:off x="165184" y="5462310"/>
            <a:ext cx="4290726" cy="130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0D123D0-5D05-FA7E-6675-EBC6698E2B10}"/>
              </a:ext>
            </a:extLst>
          </p:cNvPr>
          <p:cNvSpPr txBox="1"/>
          <p:nvPr/>
        </p:nvSpPr>
        <p:spPr>
          <a:xfrm>
            <a:off x="3478859" y="6382608"/>
            <a:ext cx="135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注册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F282B03-1F60-80B4-EF09-2D9871CD5F69}"/>
              </a:ext>
            </a:extLst>
          </p:cNvPr>
          <p:cNvCxnSpPr/>
          <p:nvPr/>
        </p:nvCxnSpPr>
        <p:spPr>
          <a:xfrm>
            <a:off x="2877190" y="5925035"/>
            <a:ext cx="2454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7520E56-8152-346A-E092-695257C7C9B1}"/>
              </a:ext>
            </a:extLst>
          </p:cNvPr>
          <p:cNvSpPr txBox="1"/>
          <p:nvPr/>
        </p:nvSpPr>
        <p:spPr>
          <a:xfrm>
            <a:off x="3093642" y="5690111"/>
            <a:ext cx="126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注册的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种向量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1116CB8-025A-D251-5A57-987B57CFC92B}"/>
              </a:ext>
            </a:extLst>
          </p:cNvPr>
          <p:cNvSpPr txBox="1"/>
          <p:nvPr/>
        </p:nvSpPr>
        <p:spPr>
          <a:xfrm>
            <a:off x="7319288" y="4840112"/>
            <a:ext cx="1914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周杰伦的向量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邓紫棋的向量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王力宏的向量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汪峰的向量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15D686D-32DC-2F9F-F199-7E17FB2B15E3}"/>
              </a:ext>
            </a:extLst>
          </p:cNvPr>
          <p:cNvCxnSpPr>
            <a:cxnSpLocks/>
          </p:cNvCxnSpPr>
          <p:nvPr/>
        </p:nvCxnSpPr>
        <p:spPr>
          <a:xfrm flipV="1">
            <a:off x="7135183" y="5013971"/>
            <a:ext cx="299686" cy="386067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7D30F2E-F1A5-4E92-CDD1-4F2F795AACF3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7068188" y="5354113"/>
            <a:ext cx="366681" cy="12868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7E5E89F-3F6A-BFF9-59F1-629EE9E97B83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7068188" y="5366981"/>
            <a:ext cx="346479" cy="259352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A19FE99-4819-8068-21DA-5922852F0889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7068188" y="5366981"/>
            <a:ext cx="346479" cy="484113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EB8D904-ED58-6FC0-1613-87B62832F815}"/>
              </a:ext>
            </a:extLst>
          </p:cNvPr>
          <p:cNvSpPr/>
          <p:nvPr/>
        </p:nvSpPr>
        <p:spPr>
          <a:xfrm>
            <a:off x="4786659" y="4733830"/>
            <a:ext cx="7321469" cy="2035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DA00C3-5F6C-F14E-8DA1-7F10BB3B7248}"/>
              </a:ext>
            </a:extLst>
          </p:cNvPr>
          <p:cNvSpPr txBox="1"/>
          <p:nvPr/>
        </p:nvSpPr>
        <p:spPr>
          <a:xfrm>
            <a:off x="9334244" y="6317952"/>
            <a:ext cx="157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验证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FA92D9B-3189-5AFD-85E4-EF825EC0F993}"/>
              </a:ext>
            </a:extLst>
          </p:cNvPr>
          <p:cNvSpPr txBox="1"/>
          <p:nvPr/>
        </p:nvSpPr>
        <p:spPr>
          <a:xfrm>
            <a:off x="4837677" y="6317952"/>
            <a:ext cx="51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输出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）不接受（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）接受并为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XXX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说话人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350156-7B51-AFD8-49FA-F9389087E6AD}"/>
              </a:ext>
            </a:extLst>
          </p:cNvPr>
          <p:cNvSpPr txBox="1"/>
          <p:nvPr/>
        </p:nvSpPr>
        <p:spPr>
          <a:xfrm>
            <a:off x="8213749" y="2222743"/>
            <a:ext cx="330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分数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=S【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模型（待验证的声音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）， 模型（注册的声音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】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23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42ECF-6A1B-E13E-2671-7909857E9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88FEE9-285B-085A-9185-D8ECB3008AE4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4AA7E0-5E07-E6DC-0A63-20509799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3" y="739575"/>
            <a:ext cx="6890104" cy="28258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95A331-B3CF-0B12-9F08-2D3360F2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4" y="3565470"/>
            <a:ext cx="9957312" cy="22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74559-DF51-8875-2667-1B4FD02B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F4ADEE-2C11-2DF0-1BAA-39D52E25C6E2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2ED375-BF79-2FFC-AA2C-41600CA7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91" y="4745631"/>
            <a:ext cx="9931910" cy="13907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A2870C-632B-69CC-6108-52581A0D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4" y="721648"/>
            <a:ext cx="6972658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6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E3857-C6FC-C642-0793-BB13ECFDE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0C090D-F78A-8B9E-EC7F-CCC70CF2B6F2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6C7269-297C-43E7-E538-92939D5E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66" y="534470"/>
            <a:ext cx="6509085" cy="16129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971109-AB16-8495-62D8-C0CD9DD5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6" y="2341876"/>
            <a:ext cx="3251367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9708-8B2B-DBED-4B03-465DA6E2D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4B1CCE-3B72-C35F-43C7-BFCDF73945FA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32FAA8-9EC9-B1B9-365E-A76935C9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6" y="673614"/>
            <a:ext cx="7360028" cy="2368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B44FA3-9DD9-D8EB-F2A5-EB81FDF8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1" y="3310353"/>
            <a:ext cx="5131064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4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74CF-30E2-DAFB-1A75-A930F861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4EBA3-B2E4-9272-00DB-34F02AA8F4E8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954AE-7BEE-F492-0774-87BCC6FF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3" y="603730"/>
            <a:ext cx="6248721" cy="12319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5892AC-3932-CB45-A33C-21E142AE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35" y="2148446"/>
            <a:ext cx="5137414" cy="18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26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AB47D-A018-7292-4503-F5336FB7B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2E6746-CCC3-E8BD-4B4A-0D003175FD91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E4CCB7-D1CF-D32E-9212-16F7E373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80" y="685831"/>
            <a:ext cx="6496384" cy="12764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1E87D0-C1B2-1C02-B180-EBB86A8E4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49" y="2066131"/>
            <a:ext cx="3924502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1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7066A-C58B-830A-72A2-14A1B53A6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4288F2-A619-1984-C183-3509CAA0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24" y="539347"/>
            <a:ext cx="6597989" cy="15939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51641D-059B-D327-135F-708779CE73CE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3B16DA-742D-6C7F-57E5-F56AD83A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9" y="2493181"/>
            <a:ext cx="7478486" cy="21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12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C24A1-787C-88BC-5A5F-7DAD8D4D6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D4D11D-FC18-5987-781B-D7C979ED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319" y="3966127"/>
            <a:ext cx="4537485" cy="266092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5B6B7F0-4530-AFE2-E4D9-FAB634AA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2" y="577589"/>
            <a:ext cx="7004410" cy="35180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37AF68-8B64-9846-2AA3-B005E9A2A427}"/>
              </a:ext>
            </a:extLst>
          </p:cNvPr>
          <p:cNvSpPr txBox="1"/>
          <p:nvPr/>
        </p:nvSpPr>
        <p:spPr>
          <a:xfrm>
            <a:off x="-1022" y="16513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17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44CBB-6918-E6A9-F38B-1EBCCA5EA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77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D065-A5D8-6CEE-2151-16BAEAC42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59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F8723-C22F-0488-F785-BDCC37CC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1351AA-63CE-DFD9-276F-DB7A01757DDF}"/>
              </a:ext>
            </a:extLst>
          </p:cNvPr>
          <p:cNvSpPr txBox="1"/>
          <p:nvPr/>
        </p:nvSpPr>
        <p:spPr>
          <a:xfrm>
            <a:off x="503275" y="219740"/>
            <a:ext cx="5266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 CSI SV</a:t>
            </a:r>
            <a:endParaRPr lang="zh-CN" altLang="en-US" sz="32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486407-7070-19FB-49EE-250965FE6CB8}"/>
              </a:ext>
            </a:extLst>
          </p:cNvPr>
          <p:cNvSpPr txBox="1"/>
          <p:nvPr/>
        </p:nvSpPr>
        <p:spPr>
          <a:xfrm>
            <a:off x="576869" y="662787"/>
            <a:ext cx="9837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OSI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开集说话人识别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open-set identification (OSI) [17]</a:t>
            </a: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闭集说话人识别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close-set  identification (CSI) [15] 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同上但不需要满足（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），也就是说，无论如何，语音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必定会被接受，且判定为某个说话人。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说话人验证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speaker verification (SV)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仅允许一名说话人注册。（或者说仅考虑一个说话人的注册向量。）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输入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后，判断接受或者不接受属于该说话人。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329F68-F19D-1D6E-36EA-A8D645AFD727}"/>
              </a:ext>
            </a:extLst>
          </p:cNvPr>
          <p:cNvSpPr txBox="1"/>
          <p:nvPr/>
        </p:nvSpPr>
        <p:spPr>
          <a:xfrm>
            <a:off x="503275" y="1558402"/>
            <a:ext cx="8373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）与注册集的各个说话人语音进行逐个计算，取最大分数的说话人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）最大分数超过阈值分数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如果满足上述条件，判定语音属于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。否则不接受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966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6031-1246-74D8-6744-80BA122EB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47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2D083-CD0C-7C82-A9F9-C4F5E37D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3D85C0-3AA6-C48A-7477-0AE5B71EC69E}"/>
              </a:ext>
            </a:extLst>
          </p:cNvPr>
          <p:cNvSpPr txBox="1"/>
          <p:nvPr/>
        </p:nvSpPr>
        <p:spPr>
          <a:xfrm>
            <a:off x="98191" y="122738"/>
            <a:ext cx="420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威胁模型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07AF6D-5B19-CCB6-575F-E66C7C67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210185"/>
            <a:ext cx="6824247" cy="45976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1935A5-65E1-385B-E23F-B67020D18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69" y="4876386"/>
            <a:ext cx="10171428" cy="1771429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79C0F48-3710-D92C-31D1-A534CAF8A56D}"/>
              </a:ext>
            </a:extLst>
          </p:cNvPr>
          <p:cNvCxnSpPr>
            <a:cxnSpLocks/>
          </p:cNvCxnSpPr>
          <p:nvPr/>
        </p:nvCxnSpPr>
        <p:spPr>
          <a:xfrm flipH="1" flipV="1">
            <a:off x="1196698" y="4987736"/>
            <a:ext cx="1155784" cy="8055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7012EA8-E274-56B4-D9C3-60FE674662CD}"/>
              </a:ext>
            </a:extLst>
          </p:cNvPr>
          <p:cNvSpPr txBox="1"/>
          <p:nvPr/>
        </p:nvSpPr>
        <p:spPr>
          <a:xfrm>
            <a:off x="344688" y="4526071"/>
            <a:ext cx="130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One of enrolled speaker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41427C-A9E5-26BE-05D8-737C3A49C480}"/>
              </a:ext>
            </a:extLst>
          </p:cNvPr>
          <p:cNvSpPr txBox="1"/>
          <p:nvPr/>
        </p:nvSpPr>
        <p:spPr>
          <a:xfrm>
            <a:off x="298403" y="5793246"/>
            <a:ext cx="1301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Target speaker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2C0A0CB-5D14-FFA0-4D97-6944D6C7DAA1}"/>
              </a:ext>
            </a:extLst>
          </p:cNvPr>
          <p:cNvCxnSpPr>
            <a:cxnSpLocks/>
          </p:cNvCxnSpPr>
          <p:nvPr/>
        </p:nvCxnSpPr>
        <p:spPr>
          <a:xfrm flipH="1" flipV="1">
            <a:off x="1123055" y="6082031"/>
            <a:ext cx="1229427" cy="1591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E79D44B-D62E-0B03-4D33-0E66B0FB23AD}"/>
              </a:ext>
            </a:extLst>
          </p:cNvPr>
          <p:cNvSpPr txBox="1"/>
          <p:nvPr/>
        </p:nvSpPr>
        <p:spPr>
          <a:xfrm>
            <a:off x="9088767" y="3804885"/>
            <a:ext cx="2184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48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种可能的攻击配置，作者挑选其中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16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种进行实验。</a:t>
            </a:r>
          </a:p>
        </p:txBody>
      </p:sp>
    </p:spTree>
    <p:extLst>
      <p:ext uri="{BB962C8B-B14F-4D97-AF65-F5344CB8AC3E}">
        <p14:creationId xmlns:p14="http://schemas.microsoft.com/office/powerpoint/2010/main" val="271264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2531C-73D7-A593-7D74-ABA94FD2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F5266C-1F95-128E-A40F-B8C0A48A65B7}"/>
              </a:ext>
            </a:extLst>
          </p:cNvPr>
          <p:cNvSpPr txBox="1"/>
          <p:nvPr/>
        </p:nvSpPr>
        <p:spPr>
          <a:xfrm>
            <a:off x="98190" y="122738"/>
            <a:ext cx="6198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要解决的问题（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Motivation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4A5BE-2233-6F4A-3145-D3FBBBC6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1" y="773757"/>
            <a:ext cx="5112033" cy="26244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2817EB-F249-1FF6-3895-9987F329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61" y="3762990"/>
            <a:ext cx="7175869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7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A917F-7199-FA5E-F6A6-2435549BD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C8394-70D4-1906-1CA6-90B42BE6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9" y="800700"/>
            <a:ext cx="7042512" cy="1562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615116-73D8-A4F3-DA6D-854B454C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795" y="2362322"/>
            <a:ext cx="6661492" cy="12891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6F9F29-C5FB-9C2E-477D-F6E7EE072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8" y="3695024"/>
            <a:ext cx="5105662" cy="1441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AA107B-A140-DDCA-932D-ED12B4445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795" y="5285089"/>
            <a:ext cx="6788499" cy="12827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9EF052-BF7A-8E62-7A6E-A359CC968197}"/>
              </a:ext>
            </a:extLst>
          </p:cNvPr>
          <p:cNvSpPr txBox="1"/>
          <p:nvPr/>
        </p:nvSpPr>
        <p:spPr>
          <a:xfrm>
            <a:off x="98191" y="122738"/>
            <a:ext cx="420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解决的思路（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Design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1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B7398-5632-BE96-842C-CAC398B3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EA021B-54D6-CD01-A478-1269353B901E}"/>
              </a:ext>
            </a:extLst>
          </p:cNvPr>
          <p:cNvSpPr txBox="1"/>
          <p:nvPr/>
        </p:nvSpPr>
        <p:spPr>
          <a:xfrm>
            <a:off x="177970" y="128875"/>
            <a:ext cx="351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本文方法：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75470B-327C-F0DE-7019-B08C2AB75A20}"/>
              </a:ext>
            </a:extLst>
          </p:cNvPr>
          <p:cNvSpPr txBox="1"/>
          <p:nvPr/>
        </p:nvSpPr>
        <p:spPr>
          <a:xfrm>
            <a:off x="177970" y="498207"/>
            <a:ext cx="282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一、问题的定义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37222D-50F1-039A-E4FF-0E35B4ACB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582" y="1296055"/>
            <a:ext cx="6731346" cy="18479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504367-CF86-00B8-CC0D-D5CD3FF0C7D3}"/>
              </a:ext>
            </a:extLst>
          </p:cNvPr>
          <p:cNvSpPr txBox="1"/>
          <p:nvPr/>
        </p:nvSpPr>
        <p:spPr>
          <a:xfrm>
            <a:off x="2024582" y="3480183"/>
            <a:ext cx="54986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种梯度优化设计：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、仅优化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loss</a:t>
            </a: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、优化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loss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也优化扰动大小。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本论文采取第一种。（因为需要做物理攻击，因此没有足够大的扰动是攻击不成功的）</a:t>
            </a:r>
          </a:p>
        </p:txBody>
      </p:sp>
    </p:spTree>
    <p:extLst>
      <p:ext uri="{BB962C8B-B14F-4D97-AF65-F5344CB8AC3E}">
        <p14:creationId xmlns:p14="http://schemas.microsoft.com/office/powerpoint/2010/main" val="104906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1A49D-AD7E-3665-68BB-E0D301CB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42BFF74-0E48-3202-DAA4-C7306EB8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665" y="2702304"/>
            <a:ext cx="3861645" cy="36800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842180C-B10A-E0E9-5300-2832D1EB4317}"/>
              </a:ext>
            </a:extLst>
          </p:cNvPr>
          <p:cNvSpPr txBox="1"/>
          <p:nvPr/>
        </p:nvSpPr>
        <p:spPr>
          <a:xfrm>
            <a:off x="845359" y="509922"/>
            <a:ext cx="44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二、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Attack on OSI Systems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0AC3FD-583E-E99F-FE21-4A337736CAA8}"/>
              </a:ext>
            </a:extLst>
          </p:cNvPr>
          <p:cNvSpPr txBox="1"/>
          <p:nvPr/>
        </p:nvSpPr>
        <p:spPr>
          <a:xfrm>
            <a:off x="0" y="14059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本文方法：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316D5B-194B-7A0A-D113-556EA05E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79" y="813239"/>
            <a:ext cx="6097022" cy="25263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DE08B3-00A9-846B-DC03-CB5F956447D3}"/>
              </a:ext>
            </a:extLst>
          </p:cNvPr>
          <p:cNvSpPr txBox="1"/>
          <p:nvPr/>
        </p:nvSpPr>
        <p:spPr>
          <a:xfrm>
            <a:off x="1337846" y="870008"/>
            <a:ext cx="247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单目标攻击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A81FDD-7371-6D61-29E4-106946346B1C}"/>
              </a:ext>
            </a:extLst>
          </p:cNvPr>
          <p:cNvSpPr txBox="1"/>
          <p:nvPr/>
        </p:nvSpPr>
        <p:spPr>
          <a:xfrm>
            <a:off x="1196697" y="3014331"/>
            <a:ext cx="9364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意思就是：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、假设要令对抗样本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被判断为周杰伦（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），其决策分数是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S(x)_t</a:t>
            </a: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、计算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以外的说话人之间的决策分数，然后和阈值比较，取一个最大值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）需要最小化，即为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A-S(x)_t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与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–K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之间的最大值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需要最小化。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9CFF08-2027-4871-2596-658180FDCBE4}"/>
              </a:ext>
            </a:extLst>
          </p:cNvPr>
          <p:cNvSpPr txBox="1"/>
          <p:nvPr/>
        </p:nvSpPr>
        <p:spPr>
          <a:xfrm>
            <a:off x="222788" y="3060008"/>
            <a:ext cx="994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周杰伦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邓紫棋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王力宏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汪峰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8BA1BB-EC89-588F-844D-0B910840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996" y="4243651"/>
            <a:ext cx="4928455" cy="9856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FB850D-7828-C389-5162-CC1E65A9A3F6}"/>
              </a:ext>
            </a:extLst>
          </p:cNvPr>
          <p:cNvSpPr/>
          <p:nvPr/>
        </p:nvSpPr>
        <p:spPr>
          <a:xfrm>
            <a:off x="5387122" y="2644999"/>
            <a:ext cx="2185827" cy="50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85A41E-149C-ABCE-8FFE-F59F3D186087}"/>
              </a:ext>
            </a:extLst>
          </p:cNvPr>
          <p:cNvSpPr txBox="1"/>
          <p:nvPr/>
        </p:nvSpPr>
        <p:spPr>
          <a:xfrm>
            <a:off x="719854" y="5229343"/>
            <a:ext cx="6498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强迫对抗样本与周杰伦（攻击目标）之间的分数大于 与其他人的分数、阈值</a:t>
            </a:r>
          </a:p>
        </p:txBody>
      </p:sp>
    </p:spTree>
    <p:extLst>
      <p:ext uri="{BB962C8B-B14F-4D97-AF65-F5344CB8AC3E}">
        <p14:creationId xmlns:p14="http://schemas.microsoft.com/office/powerpoint/2010/main" val="394293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E038F-C0C1-4625-6FD9-AEB26885C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0142A0-BB0A-8C23-FECD-44E5BDCCEC9F}"/>
              </a:ext>
            </a:extLst>
          </p:cNvPr>
          <p:cNvSpPr txBox="1"/>
          <p:nvPr/>
        </p:nvSpPr>
        <p:spPr>
          <a:xfrm>
            <a:off x="845359" y="509922"/>
            <a:ext cx="44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二、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Attack on OSI Systems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F8BA9D-16A4-15AF-4FA1-10765E614C0E}"/>
              </a:ext>
            </a:extLst>
          </p:cNvPr>
          <p:cNvSpPr txBox="1"/>
          <p:nvPr/>
        </p:nvSpPr>
        <p:spPr>
          <a:xfrm>
            <a:off x="0" y="14059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本文方法：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FAKEBOB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B0AA5-162C-081E-2EE0-3E5AC3291494}"/>
              </a:ext>
            </a:extLst>
          </p:cNvPr>
          <p:cNvSpPr txBox="1"/>
          <p:nvPr/>
        </p:nvSpPr>
        <p:spPr>
          <a:xfrm>
            <a:off x="845359" y="879254"/>
            <a:ext cx="247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无目标攻击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43DF4F-C349-7D51-4BFA-5F69127D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30" y="1454049"/>
            <a:ext cx="6788499" cy="19749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E7ED8A-736E-70C1-2E06-66F79A9F6371}"/>
              </a:ext>
            </a:extLst>
          </p:cNvPr>
          <p:cNvSpPr txBox="1"/>
          <p:nvPr/>
        </p:nvSpPr>
        <p:spPr>
          <a:xfrm>
            <a:off x="1583324" y="3449797"/>
            <a:ext cx="847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直观来说，我们希望找到一个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扰动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，使得样本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x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的最大得分至少比阈值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θ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大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κ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5B6BDF-69FE-0F9F-196B-DAB432FBF2AD}"/>
              </a:ext>
            </a:extLst>
          </p:cNvPr>
          <p:cNvCxnSpPr/>
          <p:nvPr/>
        </p:nvCxnSpPr>
        <p:spPr>
          <a:xfrm>
            <a:off x="5013858" y="3819129"/>
            <a:ext cx="0" cy="654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D98EB46-D6E0-603C-C752-AF3D5AE3867F}"/>
              </a:ext>
            </a:extLst>
          </p:cNvPr>
          <p:cNvSpPr txBox="1"/>
          <p:nvPr/>
        </p:nvSpPr>
        <p:spPr>
          <a:xfrm>
            <a:off x="4277427" y="4473809"/>
            <a:ext cx="266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梯度估计、优化更新的对象</a:t>
            </a:r>
          </a:p>
        </p:txBody>
      </p:sp>
    </p:spTree>
    <p:extLst>
      <p:ext uri="{BB962C8B-B14F-4D97-AF65-F5344CB8AC3E}">
        <p14:creationId xmlns:p14="http://schemas.microsoft.com/office/powerpoint/2010/main" val="4175963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Times New Roman" panose="02020603050405020304" pitchFamily="18" charset="0"/>
            <a:ea typeface="楷体" panose="020106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721</Words>
  <Application>Microsoft Office PowerPoint</Application>
  <PresentationFormat>宽屏</PresentationFormat>
  <Paragraphs>122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wenhan yao</dc:creator>
  <cp:lastModifiedBy>wenhan yao</cp:lastModifiedBy>
  <cp:revision>62</cp:revision>
  <dcterms:created xsi:type="dcterms:W3CDTF">2025-10-13T01:41:16Z</dcterms:created>
  <dcterms:modified xsi:type="dcterms:W3CDTF">2025-10-14T08:14:26Z</dcterms:modified>
</cp:coreProperties>
</file>